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media/image12.jpeg" ContentType="image/jpeg"/>
  <Override PartName="/ppt/media/image11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8.jpeg" ContentType="image/jpeg"/>
  <Override PartName="/ppt/media/image5.png" ContentType="image/png"/>
  <Override PartName="/ppt/media/image9.jpeg" ContentType="image/jpeg"/>
  <Override PartName="/ppt/media/image6.png" ContentType="image/png"/>
  <Override PartName="/ppt/media/image2.png" ContentType="image/png"/>
  <Override PartName="/ppt/media/image7.jpeg" ContentType="image/jpeg"/>
  <Override PartName="/ppt/media/image10.jpeg" ContentType="image/jpeg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hd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dt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sldNum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32B3263-42AF-4835-8F85-9312A32FB98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Present: Radical, Past: Rather stable and similar between years, now intuitions does not work well.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Because of radical weather (rapid changing environment), experience often do not apply, making situations even harder.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To solve these problems, we need a systematic and scientific way of crop management.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Knowledge, manpower shortage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F245EBB-5261-4F63-AB3A-51AF24640D8A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DE7E971-A4AD-4959-8269-7F4B91DCA4A4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tIns="91440" bIns="91440" anchor="ctr"/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927A465-FB63-42DA-9F89-4F5823B01BEF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C92BAC0-0074-4F16-B243-8676A2F8BC74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367BC1E-220A-465B-B94C-7E52B64859EB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opendata.cwb.gov.tw/api/v1/rest/datastore/%7Bdataid%7D?locationName=%7BlocationName%7D" TargetMode="External"/><Relationship Id="rId2" Type="http://schemas.openxmlformats.org/officeDocument/2006/relationships/hyperlink" Target="https://data.gov.tw/dataset/9245" TargetMode="External"/><Relationship Id="rId3" Type="http://schemas.openxmlformats.org/officeDocument/2006/relationships/hyperlink" Target="https://data.gov.tw/dataset/7556" TargetMode="External"/><Relationship Id="rId4" Type="http://schemas.openxmlformats.org/officeDocument/2006/relationships/hyperlink" Target="https://data.gov.tw/dataset/24883" TargetMode="External"/><Relationship Id="rId5" Type="http://schemas.openxmlformats.org/officeDocument/2006/relationships/hyperlink" Target="https://api.openhackfarm.tw/testing/crops/suggestions" TargetMode="External"/><Relationship Id="rId6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github.com/OpenHackFarm/GarIt-LineBot" TargetMode="External"/><Relationship Id="rId2" Type="http://schemas.openxmlformats.org/officeDocument/2006/relationships/hyperlink" Target="https://github.com/OpenHackFarm/ohf-api-proxy" TargetMode="External"/><Relationship Id="rId3" Type="http://schemas.openxmlformats.org/officeDocument/2006/relationships/hyperlink" Target="https://github.com/OpenHackFarm/WeatherProxy" TargetMode="External"/><Relationship Id="rId4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2769480" y="744480"/>
            <a:ext cx="502344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ffffff"/>
                </a:solidFill>
                <a:latin typeface="Arial"/>
                <a:ea typeface="Arial"/>
              </a:rPr>
              <a:t>GarIt !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latin typeface="Arial"/>
                <a:ea typeface="Arial"/>
              </a:rPr>
              <a:t>Integrated Crop Management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2572200" y="4197240"/>
            <a:ext cx="399960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小喵小肥的農村日常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Tom and Jerry’s Country Diary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4" name="Google Shape;57;p13" descr=""/>
          <p:cNvPicPr/>
          <p:nvPr/>
        </p:nvPicPr>
        <p:blipFill>
          <a:blip r:embed="rId1"/>
          <a:stretch/>
        </p:blipFill>
        <p:spPr>
          <a:xfrm>
            <a:off x="2025360" y="744480"/>
            <a:ext cx="1879920" cy="190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Open Data &amp; API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中央氣象局 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- </a:t>
            </a: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1"/>
              </a:rPr>
              <a:t>自動氣象站-氣象觀測資料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中央氣象局 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- </a:t>
            </a: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2"/>
              </a:rPr>
              <a:t>天氣特報-各別天氣警特報之內容及所影響之區域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行政院農業委員會 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- </a:t>
            </a: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3"/>
              </a:rPr>
              <a:t>產銷履歷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行政院農業委員會 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- </a:t>
            </a: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4"/>
              </a:rPr>
              <a:t>重要農業害蟲診斷圖鑑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Open Hack Farm - </a:t>
            </a: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5"/>
              </a:rPr>
              <a:t>Crops Suggestion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Source Code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GarIt ! LineBot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1"/>
              </a:rPr>
              <a:t>https://github.com/OpenHackFarm/GarIt-LineBot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OHF API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2"/>
              </a:rPr>
              <a:t>https://github.com/OpenHackFarm/ohf-api-proxy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adadad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WeatherProxy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8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3"/>
              </a:rPr>
              <a:t>https://github.com/OpenHackFarm/WeatherProxy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183;p29" descr=""/>
          <p:cNvPicPr/>
          <p:nvPr/>
        </p:nvPicPr>
        <p:blipFill>
          <a:blip r:embed="rId1"/>
          <a:stretch/>
        </p:blipFill>
        <p:spPr>
          <a:xfrm>
            <a:off x="1499040" y="129960"/>
            <a:ext cx="6510960" cy="4883040"/>
          </a:xfrm>
          <a:prstGeom prst="rect">
            <a:avLst/>
          </a:prstGeom>
          <a:ln>
            <a:noFill/>
          </a:ln>
        </p:spPr>
      </p:pic>
      <p:sp>
        <p:nvSpPr>
          <p:cNvPr id="25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Who want the fresh foods 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Team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Google Shape;63;p14" descr=""/>
          <p:cNvPicPr/>
          <p:nvPr/>
        </p:nvPicPr>
        <p:blipFill>
          <a:blip r:embed="rId1"/>
          <a:stretch/>
        </p:blipFill>
        <p:spPr>
          <a:xfrm>
            <a:off x="5682600" y="1748160"/>
            <a:ext cx="1631520" cy="163152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64;p14" descr=""/>
          <p:cNvPicPr/>
          <p:nvPr/>
        </p:nvPicPr>
        <p:blipFill>
          <a:blip r:embed="rId2"/>
          <a:stretch/>
        </p:blipFill>
        <p:spPr>
          <a:xfrm>
            <a:off x="2038680" y="1683360"/>
            <a:ext cx="1761480" cy="1761480"/>
          </a:xfrm>
          <a:prstGeom prst="rect">
            <a:avLst/>
          </a:prstGeom>
          <a:ln>
            <a:noFill/>
          </a:ln>
        </p:spPr>
      </p:pic>
      <p:pic>
        <p:nvPicPr>
          <p:cNvPr id="208" name="Google Shape;65;p14" descr=""/>
          <p:cNvPicPr/>
          <p:nvPr/>
        </p:nvPicPr>
        <p:blipFill>
          <a:blip r:embed="rId3"/>
          <a:stretch/>
        </p:blipFill>
        <p:spPr>
          <a:xfrm>
            <a:off x="76320" y="1683360"/>
            <a:ext cx="1876320" cy="176148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2286720" y="3706560"/>
            <a:ext cx="12643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★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Farmer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yan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360360" y="3736080"/>
            <a:ext cx="115524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1c232"/>
                </a:solidFill>
                <a:latin typeface="Arial"/>
                <a:ea typeface="Arial"/>
              </a:rPr>
              <a:t>Manager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1c232"/>
                </a:solidFill>
                <a:latin typeface="Arial"/>
                <a:ea typeface="Arial"/>
              </a:rPr>
              <a:t>小喵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3822120" y="3782880"/>
            <a:ext cx="18763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Bioinformatician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Kuan-Yi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5866200" y="3782880"/>
            <a:ext cx="126432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DeveloperEddie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7659000" y="3736800"/>
            <a:ext cx="115524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Designer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小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4" name="Google Shape;71;p14" descr=""/>
          <p:cNvPicPr/>
          <p:nvPr/>
        </p:nvPicPr>
        <p:blipFill>
          <a:blip r:embed="rId4"/>
          <a:stretch/>
        </p:blipFill>
        <p:spPr>
          <a:xfrm>
            <a:off x="3944160" y="1748160"/>
            <a:ext cx="1631520" cy="1631520"/>
          </a:xfrm>
          <a:prstGeom prst="rect">
            <a:avLst/>
          </a:prstGeom>
          <a:ln>
            <a:noFill/>
          </a:ln>
        </p:spPr>
      </p:pic>
      <p:pic>
        <p:nvPicPr>
          <p:cNvPr id="215" name="Google Shape;72;p14" descr=""/>
          <p:cNvPicPr/>
          <p:nvPr/>
        </p:nvPicPr>
        <p:blipFill>
          <a:blip r:embed="rId5"/>
          <a:stretch/>
        </p:blipFill>
        <p:spPr>
          <a:xfrm>
            <a:off x="7421040" y="1807200"/>
            <a:ext cx="1631520" cy="160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Agricultural Problems</a:t>
            </a:r>
            <a:br/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We Are Facing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Radical Weather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2015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Google Shape;84;p16" descr=""/>
          <p:cNvPicPr/>
          <p:nvPr/>
        </p:nvPicPr>
        <p:blipFill>
          <a:blip r:embed="rId1"/>
          <a:srcRect l="5555" t="0" r="5555" b="0"/>
          <a:stretch/>
        </p:blipFill>
        <p:spPr>
          <a:xfrm>
            <a:off x="235440" y="1865880"/>
            <a:ext cx="4233240" cy="2381040"/>
          </a:xfrm>
          <a:prstGeom prst="rect">
            <a:avLst/>
          </a:prstGeom>
          <a:ln>
            <a:noFill/>
          </a:ln>
        </p:spPr>
      </p:pic>
      <p:pic>
        <p:nvPicPr>
          <p:cNvPr id="220" name="Google Shape;85;p16" descr=""/>
          <p:cNvPicPr/>
          <p:nvPr/>
        </p:nvPicPr>
        <p:blipFill>
          <a:blip r:embed="rId2"/>
          <a:stretch/>
        </p:blipFill>
        <p:spPr>
          <a:xfrm>
            <a:off x="4654440" y="1833480"/>
            <a:ext cx="4361400" cy="2445840"/>
          </a:xfrm>
          <a:prstGeom prst="rect">
            <a:avLst/>
          </a:prstGeom>
          <a:ln>
            <a:noFill/>
          </a:ln>
        </p:spPr>
      </p:pic>
      <p:sp>
        <p:nvSpPr>
          <p:cNvPr id="221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US" sz="1400" spc="-1" strike="noStrike">
                <a:solidFill>
                  <a:srgbClr val="adadad"/>
                </a:solidFill>
                <a:latin typeface="Arial"/>
                <a:ea typeface="Arial"/>
              </a:rPr>
              <a:t>2018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Human Resource Issues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Knowledge transfer inefficiency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adadad"/>
              </a:buClr>
              <a:buFont typeface="Arial"/>
              <a:buAutoNum type="alphaLcPeriod"/>
            </a:pPr>
            <a:r>
              <a:rPr b="0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Tacit knowledge (Learning ONLY by doing)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adadad"/>
              </a:buClr>
              <a:buFont typeface="Arial"/>
              <a:buAutoNum type="alphaLcPeriod"/>
            </a:pPr>
            <a:r>
              <a:rPr b="0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Experience do not apply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00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Manpower shortage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80520">
              <a:lnSpc>
                <a:spcPct val="100000"/>
              </a:lnSpc>
              <a:buClr>
                <a:srgbClr val="adadad"/>
              </a:buClr>
              <a:buFont typeface="Arial"/>
              <a:buAutoNum type="alphaLcPeriod"/>
            </a:pPr>
            <a:r>
              <a:rPr b="0" lang="en-US" sz="2400" spc="-1" strike="noStrike">
                <a:solidFill>
                  <a:srgbClr val="adadad"/>
                </a:solidFill>
                <a:latin typeface="Arial"/>
                <a:ea typeface="Arial"/>
              </a:rPr>
              <a:t>Declined agricultural population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11760" y="59220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GarIt !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311760" y="2834280"/>
            <a:ext cx="8520120" cy="1600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latin typeface="Arial"/>
                <a:ea typeface="Arial"/>
              </a:rPr>
              <a:t>Open Beta to Agricultural Community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latin typeface="Arial"/>
                <a:ea typeface="Arial"/>
              </a:rPr>
              <a:t>50+ Early Birds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latin typeface="Arial"/>
                <a:ea typeface="Arial"/>
              </a:rPr>
              <a:t>20+ Weekly Active Users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How We Do It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458000" y="122364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Traceability Report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426960" y="218232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Weather Information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880560" y="318996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Crop Database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1396080" y="4197600"/>
            <a:ext cx="1824480" cy="797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Pest and Disease Database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CustomShape 6"/>
          <p:cNvSpPr/>
          <p:nvPr/>
        </p:nvSpPr>
        <p:spPr>
          <a:xfrm>
            <a:off x="4055760" y="1815840"/>
            <a:ext cx="1597680" cy="1061280"/>
          </a:xfrm>
          <a:prstGeom prst="flowChartProcess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GarIt 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>
            <a:off x="3282840" y="1783440"/>
            <a:ext cx="55188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8"/>
          <p:cNvSpPr/>
          <p:nvPr/>
        </p:nvSpPr>
        <p:spPr>
          <a:xfrm flipH="1" rot="10800000">
            <a:off x="3824640" y="2546280"/>
            <a:ext cx="1170720" cy="17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9"/>
          <p:cNvSpPr/>
          <p:nvPr/>
        </p:nvSpPr>
        <p:spPr>
          <a:xfrm flipH="1" rot="10800000">
            <a:off x="3835080" y="3298680"/>
            <a:ext cx="9792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0"/>
          <p:cNvSpPr/>
          <p:nvPr/>
        </p:nvSpPr>
        <p:spPr>
          <a:xfrm flipH="1" rot="10800000">
            <a:off x="3906360" y="4020480"/>
            <a:ext cx="669960" cy="11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1"/>
          <p:cNvSpPr/>
          <p:nvPr/>
        </p:nvSpPr>
        <p:spPr>
          <a:xfrm>
            <a:off x="4177440" y="3942360"/>
            <a:ext cx="1521000" cy="752040"/>
          </a:xfrm>
          <a:prstGeom prst="flowChartInternalStorage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Cultivation Record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7" name="CustomShape 12"/>
          <p:cNvSpPr/>
          <p:nvPr/>
        </p:nvSpPr>
        <p:spPr>
          <a:xfrm flipH="1" rot="10800000">
            <a:off x="4957560" y="3659760"/>
            <a:ext cx="40680" cy="55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headEnd len="med" type="stealth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3"/>
          <p:cNvSpPr/>
          <p:nvPr/>
        </p:nvSpPr>
        <p:spPr>
          <a:xfrm flipH="1" rot="10800000">
            <a:off x="6736320" y="1976400"/>
            <a:ext cx="861120" cy="43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4"/>
          <p:cNvSpPr/>
          <p:nvPr/>
        </p:nvSpPr>
        <p:spPr>
          <a:xfrm>
            <a:off x="6942240" y="101772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Growing Tips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0" name="CustomShape 15"/>
          <p:cNvSpPr/>
          <p:nvPr/>
        </p:nvSpPr>
        <p:spPr>
          <a:xfrm>
            <a:off x="6835320" y="2104560"/>
            <a:ext cx="192276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Automation (Irrigation)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CustomShape 16"/>
          <p:cNvSpPr/>
          <p:nvPr/>
        </p:nvSpPr>
        <p:spPr>
          <a:xfrm>
            <a:off x="5884920" y="2357280"/>
            <a:ext cx="960120" cy="6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7"/>
          <p:cNvSpPr/>
          <p:nvPr/>
        </p:nvSpPr>
        <p:spPr>
          <a:xfrm>
            <a:off x="5875920" y="2804040"/>
            <a:ext cx="979200" cy="59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8"/>
          <p:cNvSpPr/>
          <p:nvPr/>
        </p:nvSpPr>
        <p:spPr>
          <a:xfrm>
            <a:off x="6884640" y="311544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Weather Alarm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CustomShape 19"/>
          <p:cNvSpPr/>
          <p:nvPr/>
        </p:nvSpPr>
        <p:spPr>
          <a:xfrm>
            <a:off x="6580800" y="4126320"/>
            <a:ext cx="1824480" cy="752040"/>
          </a:xfrm>
          <a:prstGeom prst="flowChartInputOutpu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Pest and Disease Alert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5" name="CustomShape 20"/>
          <p:cNvSpPr/>
          <p:nvPr/>
        </p:nvSpPr>
        <p:spPr>
          <a:xfrm>
            <a:off x="5806080" y="3100680"/>
            <a:ext cx="772560" cy="120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Demo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Arial"/>
              </a:rPr>
              <a:t>Smart machinery connection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Google Shape;164;p26" descr=""/>
          <p:cNvPicPr/>
          <p:nvPr/>
        </p:nvPicPr>
        <p:blipFill>
          <a:blip r:embed="rId1"/>
          <a:stretch/>
        </p:blipFill>
        <p:spPr>
          <a:xfrm>
            <a:off x="5189400" y="1209600"/>
            <a:ext cx="2971800" cy="2228760"/>
          </a:xfrm>
          <a:prstGeom prst="rect">
            <a:avLst/>
          </a:prstGeom>
          <a:ln>
            <a:noFill/>
          </a:ln>
        </p:spPr>
      </p:pic>
      <p:pic>
        <p:nvPicPr>
          <p:cNvPr id="250" name="Google Shape;165;p26" descr=""/>
          <p:cNvPicPr/>
          <p:nvPr/>
        </p:nvPicPr>
        <p:blipFill>
          <a:blip r:embed="rId2"/>
          <a:stretch/>
        </p:blipFill>
        <p:spPr>
          <a:xfrm>
            <a:off x="925200" y="1182240"/>
            <a:ext cx="3045240" cy="2283840"/>
          </a:xfrm>
          <a:prstGeom prst="rect">
            <a:avLst/>
          </a:prstGeom>
          <a:ln>
            <a:noFill/>
          </a:ln>
        </p:spPr>
      </p:pic>
      <p:pic>
        <p:nvPicPr>
          <p:cNvPr id="251" name="Google Shape;166;p26" descr=""/>
          <p:cNvPicPr/>
          <p:nvPr/>
        </p:nvPicPr>
        <p:blipFill>
          <a:blip r:embed="rId3"/>
          <a:srcRect l="6134" t="48322" r="48633" b="22032"/>
          <a:stretch/>
        </p:blipFill>
        <p:spPr>
          <a:xfrm>
            <a:off x="2197080" y="3097440"/>
            <a:ext cx="5180040" cy="190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LibreOffice/5.4.1.2.0$Linux_X86_64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2018-08-25T12:30:52Z</dcterms:modified>
  <cp:revision>1</cp:revision>
  <dc:subject/>
  <dc:title/>
</cp:coreProperties>
</file>